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59" r:id="rId3"/>
    <p:sldId id="331" r:id="rId4"/>
    <p:sldId id="355" r:id="rId5"/>
    <p:sldId id="356" r:id="rId6"/>
    <p:sldId id="354" r:id="rId7"/>
    <p:sldId id="332" r:id="rId8"/>
    <p:sldId id="333" r:id="rId9"/>
    <p:sldId id="334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71" r:id="rId20"/>
    <p:sldId id="266" r:id="rId21"/>
    <p:sldId id="267" r:id="rId22"/>
    <p:sldId id="268" r:id="rId23"/>
    <p:sldId id="269" r:id="rId24"/>
    <p:sldId id="270" r:id="rId25"/>
    <p:sldId id="348" r:id="rId26"/>
    <p:sldId id="342" r:id="rId27"/>
    <p:sldId id="344" r:id="rId28"/>
    <p:sldId id="345" r:id="rId29"/>
    <p:sldId id="330" r:id="rId30"/>
    <p:sldId id="335" r:id="rId31"/>
    <p:sldId id="272" r:id="rId32"/>
    <p:sldId id="277" r:id="rId33"/>
    <p:sldId id="278" r:id="rId34"/>
    <p:sldId id="279" r:id="rId35"/>
    <p:sldId id="280" r:id="rId36"/>
    <p:sldId id="337" r:id="rId37"/>
    <p:sldId id="282" r:id="rId38"/>
    <p:sldId id="283" r:id="rId39"/>
    <p:sldId id="285" r:id="rId40"/>
    <p:sldId id="287" r:id="rId41"/>
    <p:sldId id="291" r:id="rId42"/>
    <p:sldId id="292" r:id="rId43"/>
    <p:sldId id="349" r:id="rId44"/>
    <p:sldId id="350" r:id="rId45"/>
    <p:sldId id="299" r:id="rId46"/>
    <p:sldId id="300" r:id="rId47"/>
    <p:sldId id="351" r:id="rId48"/>
    <p:sldId id="352" r:id="rId49"/>
    <p:sldId id="353" r:id="rId50"/>
    <p:sldId id="304" r:id="rId51"/>
    <p:sldId id="305" r:id="rId52"/>
    <p:sldId id="307" r:id="rId53"/>
    <p:sldId id="306" r:id="rId54"/>
    <p:sldId id="308" r:id="rId55"/>
    <p:sldId id="309" r:id="rId56"/>
    <p:sldId id="341" r:id="rId57"/>
    <p:sldId id="339" r:id="rId58"/>
    <p:sldId id="338" r:id="rId59"/>
    <p:sldId id="311" r:id="rId60"/>
    <p:sldId id="318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47" r:id="rId7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2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028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54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08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97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1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59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80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05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74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255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76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54350-9D70-46CE-BD36-BB19E5F3F816}" type="datetimeFigureOut">
              <a:rPr lang="zh-CN" altLang="en-US" smtClean="0"/>
              <a:t>2018/6/24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75D58-5122-495A-AC2F-C34A080FC8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96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vinbeason.com/smallp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372130"/>
            <a:ext cx="7772400" cy="238760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软工作业</a:t>
            </a:r>
            <a:br>
              <a:rPr lang="en-US" altLang="zh-CN" sz="5400" dirty="0"/>
            </a:br>
            <a:r>
              <a:rPr lang="en-US" altLang="zh-CN" sz="5400" dirty="0"/>
              <a:t>RAY TRACING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016905"/>
            <a:ext cx="6858000" cy="1655762"/>
          </a:xfrm>
        </p:spPr>
        <p:txBody>
          <a:bodyPr/>
          <a:lstStyle/>
          <a:p>
            <a:r>
              <a:rPr lang="en-US" altLang="zh-CN" dirty="0"/>
              <a:t>An Introduction to Ray Tracing</a:t>
            </a:r>
          </a:p>
          <a:p>
            <a:r>
              <a:rPr lang="en-US" altLang="zh-CN" dirty="0"/>
              <a:t>By 25</a:t>
            </a:r>
            <a:r>
              <a:rPr lang="zh-CN" altLang="en-US" dirty="0"/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472836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全局光照</a:t>
            </a:r>
            <a:endParaRPr lang="en-US" altLang="zh-CN" dirty="0"/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26000"/>
          </a:xfrm>
        </p:spPr>
        <p:txBody>
          <a:bodyPr>
            <a:normAutofit/>
          </a:bodyPr>
          <a:lstStyle/>
          <a:p>
            <a:r>
              <a:rPr lang="zh-CN" altLang="en-US" dirty="0"/>
              <a:t>什么是全局光照</a:t>
            </a:r>
            <a:r>
              <a:rPr lang="en-US" altLang="zh-CN" dirty="0"/>
              <a:t>(Global Illumination)</a:t>
            </a:r>
            <a:r>
              <a:rPr lang="zh-CN" altLang="en-US" dirty="0"/>
              <a:t>？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r>
              <a:rPr lang="zh-CN" altLang="en-US" dirty="0"/>
              <a:t>全局光照 </a:t>
            </a:r>
            <a:r>
              <a:rPr lang="en-US" altLang="zh-CN" dirty="0"/>
              <a:t>= </a:t>
            </a:r>
            <a:r>
              <a:rPr lang="zh-CN" altLang="en-US" dirty="0"/>
              <a:t>直接光照 </a:t>
            </a:r>
            <a:r>
              <a:rPr lang="en-US" altLang="zh-CN" dirty="0"/>
              <a:t>+ </a:t>
            </a:r>
            <a:r>
              <a:rPr lang="zh-CN" altLang="en-US" dirty="0"/>
              <a:t>间接光照</a:t>
            </a:r>
            <a:endParaRPr lang="en-US" altLang="zh-CN" dirty="0"/>
          </a:p>
        </p:txBody>
      </p:sp>
      <p:pic>
        <p:nvPicPr>
          <p:cNvPr id="2050" name="Picture 2" descr="https://www.scratchapixel.com/images/upload/shading-intro2/shad2-globalillum3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7" y="2056344"/>
            <a:ext cx="5915026" cy="248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6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81717"/>
            <a:ext cx="85725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Content Placeholder 9"/>
          <p:cNvSpPr>
            <a:spLocks noGrp="1"/>
          </p:cNvSpPr>
          <p:nvPr>
            <p:ph idx="1"/>
          </p:nvPr>
        </p:nvSpPr>
        <p:spPr>
          <a:xfrm>
            <a:off x="0" y="512233"/>
            <a:ext cx="8229600" cy="1981200"/>
          </a:xfrm>
        </p:spPr>
        <p:txBody>
          <a:bodyPr>
            <a:normAutofit/>
          </a:bodyPr>
          <a:lstStyle/>
          <a:p>
            <a:pPr lvl="1"/>
            <a:r>
              <a:rPr lang="zh-CN" altLang="en-US" sz="2800" dirty="0"/>
              <a:t>一个简单的场景，只有高光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72114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2517"/>
            <a:ext cx="85725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Content Placeholder 9"/>
          <p:cNvSpPr>
            <a:spLocks noGrp="1"/>
          </p:cNvSpPr>
          <p:nvPr>
            <p:ph idx="1"/>
          </p:nvPr>
        </p:nvSpPr>
        <p:spPr>
          <a:xfrm>
            <a:off x="304800" y="381000"/>
            <a:ext cx="8229600" cy="1981200"/>
          </a:xfrm>
        </p:spPr>
        <p:txBody>
          <a:bodyPr/>
          <a:lstStyle/>
          <a:p>
            <a:pPr eaLnBrk="1" hangingPunct="1"/>
            <a:r>
              <a:rPr lang="zh-CN" altLang="en-US" dirty="0"/>
              <a:t>加上表面细节（颜色、纹理）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532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19817"/>
            <a:ext cx="85725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Content Placeholder 9"/>
          <p:cNvSpPr>
            <a:spLocks noGrp="1"/>
          </p:cNvSpPr>
          <p:nvPr>
            <p:ph idx="1"/>
          </p:nvPr>
        </p:nvSpPr>
        <p:spPr>
          <a:xfrm>
            <a:off x="304800" y="381000"/>
            <a:ext cx="8229600" cy="1981200"/>
          </a:xfrm>
        </p:spPr>
        <p:txBody>
          <a:bodyPr/>
          <a:lstStyle/>
          <a:p>
            <a:pPr eaLnBrk="1" hangingPunct="1"/>
            <a:r>
              <a:rPr lang="zh-CN" altLang="en-US" dirty="0"/>
              <a:t>加入直接光照、硬阴影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3891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35150"/>
            <a:ext cx="85725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Content Placeholder 9"/>
          <p:cNvSpPr>
            <a:spLocks noGrp="1"/>
          </p:cNvSpPr>
          <p:nvPr>
            <p:ph idx="1"/>
          </p:nvPr>
        </p:nvSpPr>
        <p:spPr>
          <a:xfrm>
            <a:off x="304800" y="381000"/>
            <a:ext cx="8686800" cy="1981200"/>
          </a:xfrm>
        </p:spPr>
        <p:txBody>
          <a:bodyPr/>
          <a:lstStyle/>
          <a:p>
            <a:pPr eaLnBrk="1" hangingPunct="1"/>
            <a:r>
              <a:rPr lang="zh-CN" altLang="en-US" sz="3000" dirty="0"/>
              <a:t>环境光遮罩</a:t>
            </a:r>
            <a:r>
              <a:rPr lang="en-US" altLang="zh-CN" sz="3000" dirty="0"/>
              <a:t>(Ambient occlusion)</a:t>
            </a:r>
          </a:p>
          <a:p>
            <a:pPr eaLnBrk="1" hangingPunct="1"/>
            <a:r>
              <a:rPr lang="en-US" altLang="zh-CN" sz="3000" dirty="0"/>
              <a:t>= direct lighting of a cloudy day.</a:t>
            </a:r>
          </a:p>
        </p:txBody>
      </p:sp>
    </p:spTree>
    <p:extLst>
      <p:ext uri="{BB962C8B-B14F-4D97-AF65-F5344CB8AC3E}">
        <p14:creationId xmlns:p14="http://schemas.microsoft.com/office/powerpoint/2010/main" val="183693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9"/>
          <p:cNvSpPr>
            <a:spLocks noGrp="1"/>
          </p:cNvSpPr>
          <p:nvPr>
            <p:ph idx="1"/>
          </p:nvPr>
        </p:nvSpPr>
        <p:spPr>
          <a:xfrm>
            <a:off x="309033" y="444500"/>
            <a:ext cx="8686800" cy="1524000"/>
          </a:xfrm>
        </p:spPr>
        <p:txBody>
          <a:bodyPr/>
          <a:lstStyle/>
          <a:p>
            <a:pPr eaLnBrk="1" hangingPunct="1"/>
            <a:r>
              <a:rPr lang="zh-CN" altLang="en-US" dirty="0"/>
              <a:t>环境光遮罩</a:t>
            </a:r>
            <a:r>
              <a:rPr lang="en-US" altLang="zh-CN" dirty="0"/>
              <a:t>+</a:t>
            </a:r>
            <a:r>
              <a:rPr lang="zh-CN" altLang="en-US" dirty="0"/>
              <a:t>景深</a:t>
            </a:r>
            <a:endParaRPr lang="en-US" altLang="zh-CN" dirty="0"/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524000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637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90700"/>
            <a:ext cx="762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Content Placeholder 9"/>
          <p:cNvSpPr>
            <a:spLocks noGrp="1"/>
          </p:cNvSpPr>
          <p:nvPr>
            <p:ph idx="1"/>
          </p:nvPr>
        </p:nvSpPr>
        <p:spPr>
          <a:xfrm>
            <a:off x="304800" y="381000"/>
            <a:ext cx="8686800" cy="1524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800" dirty="0"/>
              <a:t>全局光照</a:t>
            </a:r>
            <a:endParaRPr lang="en-US" altLang="zh-CN" sz="2800" dirty="0"/>
          </a:p>
          <a:p>
            <a:r>
              <a:rPr lang="zh-CN" altLang="en-US" sz="2400" dirty="0"/>
              <a:t>全局光照表现了更丰富分表面属性（比如玻璃），并且带有散焦（</a:t>
            </a:r>
            <a:r>
              <a:rPr lang="en-US" altLang="zh-CN" sz="2400" dirty="0"/>
              <a:t> caustics</a:t>
            </a:r>
            <a:r>
              <a:rPr lang="zh-CN" altLang="en-US" sz="2400" dirty="0"/>
              <a:t>，光线聚集在一起的效果</a:t>
            </a:r>
            <a:r>
              <a:rPr lang="en-US" altLang="zh-CN" sz="2400" dirty="0"/>
              <a:t> 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2750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28650" y="335493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dirty="0"/>
              <a:t>另一个例子</a:t>
            </a:r>
            <a:endParaRPr lang="en-US" altLang="zh-CN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28650" y="1588558"/>
            <a:ext cx="7886700" cy="4351338"/>
          </a:xfrm>
        </p:spPr>
        <p:txBody>
          <a:bodyPr/>
          <a:lstStyle/>
          <a:p>
            <a:pPr eaLnBrk="1" hangingPunct="1"/>
            <a:r>
              <a:rPr lang="zh-CN" altLang="en-US" dirty="0"/>
              <a:t>点光源 </a:t>
            </a:r>
            <a:r>
              <a:rPr lang="en-US" altLang="zh-CN" dirty="0"/>
              <a:t>vs. </a:t>
            </a:r>
            <a:r>
              <a:rPr lang="zh-CN" altLang="en-US" dirty="0"/>
              <a:t>全局光</a:t>
            </a:r>
            <a:endParaRPr lang="en-US" altLang="zh-CN" dirty="0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5" y="2180696"/>
            <a:ext cx="7761009" cy="392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248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000" dirty="0"/>
              <a:t>怎样生成有全局光照的图片</a:t>
            </a:r>
            <a:r>
              <a:rPr lang="en-US" altLang="zh-CN" sz="4000" dirty="0"/>
              <a:t>?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39311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4295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路径追踪算法 </a:t>
            </a:r>
            <a:r>
              <a:rPr lang="en-US" altLang="zh-CN" dirty="0"/>
              <a:t>&amp; </a:t>
            </a:r>
            <a:r>
              <a:rPr lang="zh-CN" altLang="en-US" dirty="0"/>
              <a:t>全局光照</a:t>
            </a:r>
            <a:endParaRPr lang="en-US" altLang="zh-CN" dirty="0"/>
          </a:p>
        </p:txBody>
      </p:sp>
      <p:pic>
        <p:nvPicPr>
          <p:cNvPr id="4" name="Picture 2" descr="https://www.scratchapixel.com/images/upload/shading-intro2/shad2-globalillum1a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0577"/>
            <a:ext cx="3246786" cy="418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scratchapixel.com/images/upload/shading-intro2/shad2-globalillum2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40" y="2153708"/>
            <a:ext cx="3168613" cy="367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97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Feature: stochastic ray tracing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38" y="1307192"/>
            <a:ext cx="6774015" cy="50805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7362" y="648866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7F7F7F"/>
                </a:solidFill>
              </a:rPr>
              <a:t>http://</a:t>
            </a:r>
            <a:r>
              <a:rPr kumimoji="1" lang="en-US" altLang="zh-CN" dirty="0" err="1">
                <a:solidFill>
                  <a:srgbClr val="7F7F7F"/>
                </a:solidFill>
              </a:rPr>
              <a:t>www.kevinbeason.com</a:t>
            </a:r>
            <a:r>
              <a:rPr kumimoji="1" lang="en-US" altLang="zh-CN" dirty="0">
                <a:solidFill>
                  <a:srgbClr val="7F7F7F"/>
                </a:solidFill>
              </a:rPr>
              <a:t>/</a:t>
            </a:r>
            <a:r>
              <a:rPr kumimoji="1" lang="en-US" altLang="zh-CN" dirty="0" err="1">
                <a:solidFill>
                  <a:srgbClr val="7F7F7F"/>
                </a:solidFill>
              </a:rPr>
              <a:t>smallpt</a:t>
            </a:r>
            <a:r>
              <a:rPr kumimoji="1" lang="en-US" altLang="zh-CN" dirty="0">
                <a:solidFill>
                  <a:srgbClr val="7F7F7F"/>
                </a:solidFill>
              </a:rPr>
              <a:t>/</a:t>
            </a:r>
            <a:endParaRPr kumimoji="1" lang="zh-CN" alt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800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000" dirty="0"/>
              <a:t>渲染方程</a:t>
            </a:r>
            <a:r>
              <a:rPr lang="en-US" altLang="zh-CN" sz="4000" dirty="0"/>
              <a:t>(The Rendering Equation)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80772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447800"/>
            <a:ext cx="28289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171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prstClr val="black"/>
                </a:solidFill>
              </a:rPr>
              <a:t>渲染方程</a:t>
            </a:r>
            <a:r>
              <a:rPr lang="en-US" altLang="zh-CN" sz="4000" dirty="0">
                <a:solidFill>
                  <a:prstClr val="black"/>
                </a:solidFill>
              </a:rPr>
              <a:t>(The Rendering Equation)</a:t>
            </a:r>
            <a:endParaRPr lang="en-US" altLang="zh-CN" dirty="0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80772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447800"/>
            <a:ext cx="28289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7" name="TextBox 2"/>
          <p:cNvSpPr txBox="1">
            <a:spLocks noChangeArrowheads="1"/>
          </p:cNvSpPr>
          <p:nvPr/>
        </p:nvSpPr>
        <p:spPr bwMode="auto">
          <a:xfrm>
            <a:off x="533401" y="5257800"/>
            <a:ext cx="38227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dirty="0"/>
              <a:t>表面上一点</a:t>
            </a:r>
            <a:r>
              <a:rPr lang="en-US" altLang="zh-CN" dirty="0"/>
              <a:t>P</a:t>
            </a:r>
            <a:r>
              <a:rPr lang="zh-CN" altLang="en-US" dirty="0"/>
              <a:t>沿方向</a:t>
            </a:r>
            <a:r>
              <a:rPr lang="en-US" altLang="zh-CN" dirty="0" err="1"/>
              <a:t>D</a:t>
            </a:r>
            <a:r>
              <a:rPr lang="en-US" altLang="zh-CN" baseline="-25000" dirty="0" err="1"/>
              <a:t>v</a:t>
            </a:r>
            <a:r>
              <a:rPr lang="en-US" altLang="zh-CN" baseline="-25000" dirty="0"/>
              <a:t> </a:t>
            </a:r>
            <a:r>
              <a:rPr lang="zh-CN" altLang="en-US" dirty="0"/>
              <a:t>的出射辐射率（光照强度）</a:t>
            </a:r>
            <a:endParaRPr lang="en-US" altLang="zh-CN" dirty="0"/>
          </a:p>
          <a:p>
            <a:pPr eaLnBrk="1" hangingPunct="1"/>
            <a:r>
              <a:rPr lang="zh-CN" altLang="en-US" dirty="0"/>
              <a:t>这是我们要计算的部分</a:t>
            </a:r>
            <a:endParaRPr lang="en-US" altLang="zh-CN" baseline="-25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5400" y="4429125"/>
            <a:ext cx="0" cy="67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02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80772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447800"/>
            <a:ext cx="28289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1" name="TextBox 2"/>
          <p:cNvSpPr txBox="1">
            <a:spLocks noChangeArrowheads="1"/>
          </p:cNvSpPr>
          <p:nvPr/>
        </p:nvSpPr>
        <p:spPr bwMode="auto">
          <a:xfrm>
            <a:off x="1231900" y="5257800"/>
            <a:ext cx="410881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/>
              <a:t>P</a:t>
            </a:r>
            <a:r>
              <a:rPr lang="zh-CN" altLang="en-US" dirty="0"/>
              <a:t>点沿方向</a:t>
            </a:r>
            <a:r>
              <a:rPr lang="en-US" altLang="zh-CN" dirty="0" err="1"/>
              <a:t>D</a:t>
            </a:r>
            <a:r>
              <a:rPr lang="en-US" altLang="zh-CN" baseline="-25000" dirty="0" err="1"/>
              <a:t>v</a:t>
            </a:r>
            <a:r>
              <a:rPr lang="en-US" altLang="zh-CN" baseline="-25000" dirty="0"/>
              <a:t> </a:t>
            </a:r>
            <a:r>
              <a:rPr lang="zh-CN" altLang="en-US" dirty="0"/>
              <a:t>的自发光辐射率</a:t>
            </a:r>
            <a:endParaRPr lang="en-US" altLang="zh-CN" dirty="0"/>
          </a:p>
          <a:p>
            <a:pPr eaLnBrk="1" hangingPunct="1"/>
            <a:r>
              <a:rPr lang="en-US" altLang="zh-CN" dirty="0"/>
              <a:t> (</a:t>
            </a:r>
            <a:r>
              <a:rPr lang="zh-CN" altLang="en-US" dirty="0"/>
              <a:t>如果</a:t>
            </a:r>
            <a:r>
              <a:rPr lang="en-US" altLang="zh-CN" dirty="0"/>
              <a:t>P</a:t>
            </a:r>
            <a:r>
              <a:rPr lang="zh-CN" altLang="en-US" dirty="0"/>
              <a:t>点不是光源，这一项为</a:t>
            </a:r>
            <a:r>
              <a:rPr lang="en-US" altLang="zh-CN" dirty="0"/>
              <a:t>0) </a:t>
            </a:r>
            <a:endParaRPr lang="en-US" altLang="zh-CN" baseline="-25000" dirty="0"/>
          </a:p>
          <a:p>
            <a:pPr eaLnBrk="1" hangingPunct="1"/>
            <a:r>
              <a:rPr lang="zh-CN" altLang="en-US" dirty="0"/>
              <a:t>可以通过查找场景定义知道这一项的值</a:t>
            </a:r>
            <a:endParaRPr lang="en-US" altLang="zh-C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895600" y="4429125"/>
            <a:ext cx="0" cy="67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7068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prstClr val="black"/>
                </a:solidFill>
              </a:rPr>
              <a:t>渲染方程</a:t>
            </a:r>
            <a:r>
              <a:rPr lang="en-US" altLang="zh-CN" sz="4000" dirty="0">
                <a:solidFill>
                  <a:prstClr val="black"/>
                </a:solidFill>
              </a:rPr>
              <a:t>(The Rendering Equation)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4226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80772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447800"/>
            <a:ext cx="28289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5" name="TextBox 2"/>
          <p:cNvSpPr txBox="1">
            <a:spLocks noChangeArrowheads="1"/>
          </p:cNvSpPr>
          <p:nvPr/>
        </p:nvSpPr>
        <p:spPr bwMode="auto">
          <a:xfrm>
            <a:off x="3357033" y="5198533"/>
            <a:ext cx="573746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dirty="0"/>
              <a:t>反射项</a:t>
            </a:r>
            <a:r>
              <a:rPr lang="en-US" altLang="zh-CN" dirty="0"/>
              <a:t>.  </a:t>
            </a:r>
            <a:r>
              <a:rPr lang="zh-CN" altLang="en-US" dirty="0"/>
              <a:t>这里我们需要累计</a:t>
            </a:r>
            <a:r>
              <a:rPr lang="en-US" altLang="zh-CN" dirty="0"/>
              <a:t> (</a:t>
            </a:r>
            <a:r>
              <a:rPr lang="zh-CN" altLang="en-US" dirty="0"/>
              <a:t>积分</a:t>
            </a:r>
            <a:r>
              <a:rPr lang="en-US" altLang="zh-CN" dirty="0"/>
              <a:t>) </a:t>
            </a:r>
            <a:r>
              <a:rPr lang="zh-CN" altLang="en-US" dirty="0"/>
              <a:t>所有从整个半球方向</a:t>
            </a:r>
            <a:endParaRPr lang="en-US" altLang="zh-CN" dirty="0"/>
          </a:p>
          <a:p>
            <a:pPr eaLnBrk="1" hangingPunct="1"/>
            <a:r>
              <a:rPr lang="zh-CN" altLang="en-US" dirty="0"/>
              <a:t>照射到</a:t>
            </a:r>
            <a:r>
              <a:rPr lang="en-US" altLang="zh-CN" dirty="0"/>
              <a:t>P</a:t>
            </a:r>
            <a:r>
              <a:rPr lang="zh-CN" altLang="en-US" dirty="0"/>
              <a:t>点的光</a:t>
            </a:r>
            <a:r>
              <a:rPr lang="en-US" altLang="zh-CN" dirty="0"/>
              <a:t>, </a:t>
            </a:r>
            <a:r>
              <a:rPr lang="zh-CN" altLang="en-US" dirty="0"/>
              <a:t>乘以它散射到方向</a:t>
            </a:r>
            <a:r>
              <a:rPr lang="en-US" altLang="zh-CN" dirty="0"/>
              <a:t> </a:t>
            </a:r>
            <a:r>
              <a:rPr lang="en-US" altLang="zh-CN" dirty="0" err="1"/>
              <a:t>D</a:t>
            </a:r>
            <a:r>
              <a:rPr lang="en-US" altLang="zh-CN" baseline="-25000" dirty="0" err="1"/>
              <a:t>v</a:t>
            </a:r>
            <a:r>
              <a:rPr lang="en-US" altLang="zh-CN" dirty="0"/>
              <a:t> </a:t>
            </a:r>
            <a:r>
              <a:rPr lang="zh-CN" altLang="en-US" dirty="0"/>
              <a:t>的概率</a:t>
            </a:r>
            <a:endParaRPr lang="en-US" altLang="zh-CN" dirty="0"/>
          </a:p>
          <a:p>
            <a:pPr eaLnBrk="1" hangingPunct="1"/>
            <a:r>
              <a:rPr lang="en-US" altLang="zh-CN" dirty="0"/>
              <a:t>(</a:t>
            </a:r>
            <a:r>
              <a:rPr lang="zh-CN" altLang="en-US" dirty="0"/>
              <a:t>基于 </a:t>
            </a:r>
            <a:r>
              <a:rPr lang="en-US" altLang="zh-CN" b="1" dirty="0"/>
              <a:t>BRDF </a:t>
            </a:r>
            <a:r>
              <a:rPr lang="zh-CN" altLang="en-US" b="1" dirty="0"/>
              <a:t>函数</a:t>
            </a:r>
            <a:r>
              <a:rPr lang="en-US" altLang="zh-CN" dirty="0"/>
              <a:t>, </a:t>
            </a:r>
            <a:r>
              <a:rPr lang="en-US" altLang="zh-CN" b="1" dirty="0"/>
              <a:t>F</a:t>
            </a:r>
            <a:r>
              <a:rPr lang="en-US" altLang="zh-CN" b="1" baseline="-25000" dirty="0"/>
              <a:t>s</a:t>
            </a:r>
            <a:r>
              <a:rPr lang="en-US" altLang="zh-CN" dirty="0"/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943600" y="4429125"/>
            <a:ext cx="0" cy="67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 sz="4000" dirty="0">
                <a:solidFill>
                  <a:prstClr val="black"/>
                </a:solidFill>
              </a:rPr>
              <a:t>渲染方程</a:t>
            </a:r>
            <a:r>
              <a:rPr lang="en-US" altLang="zh-CN" sz="4000" dirty="0">
                <a:solidFill>
                  <a:prstClr val="black"/>
                </a:solidFill>
              </a:rPr>
              <a:t>(The Rendering Equation)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3500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4000" dirty="0"/>
              <a:t>路径追踪方法求解渲染方程</a:t>
            </a:r>
            <a:endParaRPr lang="en-US" altLang="zh-CN" sz="4000" dirty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3724275"/>
            <a:ext cx="73247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447800"/>
            <a:ext cx="28289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3581400" y="5421313"/>
            <a:ext cx="45704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dirty="0"/>
              <a:t>用有相同期望（平均）值的</a:t>
            </a:r>
            <a:r>
              <a:rPr lang="en-US" altLang="zh-CN" dirty="0"/>
              <a:t>Monte Carlo </a:t>
            </a:r>
          </a:p>
          <a:p>
            <a:pPr eaLnBrk="1" hangingPunct="1"/>
            <a:r>
              <a:rPr lang="en-US" altLang="zh-CN" dirty="0"/>
              <a:t>(</a:t>
            </a:r>
            <a:r>
              <a:rPr lang="zh-CN" altLang="en-US" dirty="0"/>
              <a:t>随机</a:t>
            </a:r>
            <a:r>
              <a:rPr lang="en-US" altLang="zh-CN" dirty="0"/>
              <a:t>) </a:t>
            </a:r>
            <a:r>
              <a:rPr lang="zh-CN" altLang="en-US" dirty="0"/>
              <a:t>采样替代积分计算</a:t>
            </a:r>
            <a:endParaRPr lang="en-US" altLang="zh-CN" dirty="0"/>
          </a:p>
          <a:p>
            <a:pPr eaLnBrk="1" hangingPunct="1"/>
            <a:r>
              <a:rPr lang="zh-CN" altLang="en-US" dirty="0"/>
              <a:t>然后平均采集的样本，得到一幅平滑的图像</a:t>
            </a:r>
            <a:endParaRPr lang="en-US" altLang="zh-CN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943600" y="4657725"/>
            <a:ext cx="0" cy="67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57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5561"/>
          </a:xfrm>
        </p:spPr>
        <p:txBody>
          <a:bodyPr/>
          <a:lstStyle/>
          <a:p>
            <a:r>
              <a:rPr lang="en-US" altLang="zh-CN" dirty="0"/>
              <a:t>Monte Carlo</a:t>
            </a:r>
            <a:r>
              <a:rPr lang="zh-CN" altLang="en-US" dirty="0"/>
              <a:t>方法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81" y="1282701"/>
            <a:ext cx="6981038" cy="14747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81" y="2798232"/>
            <a:ext cx="6981038" cy="1401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482" y="4316492"/>
            <a:ext cx="6981038" cy="18567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650" y="6259587"/>
            <a:ext cx="4556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From Realistic Ray Tracing (Shirley and Morley)</a:t>
            </a:r>
          </a:p>
        </p:txBody>
      </p:sp>
    </p:spTree>
    <p:extLst>
      <p:ext uri="{BB962C8B-B14F-4D97-AF65-F5344CB8AC3E}">
        <p14:creationId xmlns:p14="http://schemas.microsoft.com/office/powerpoint/2010/main" val="12960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BRDF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5150" y="1757891"/>
            <a:ext cx="4193117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BRDF </a:t>
            </a:r>
            <a:r>
              <a:rPr lang="zh-CN" altLang="en-US" sz="2400" dirty="0"/>
              <a:t>可以被认为是出射光与入射光的比值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1800" dirty="0"/>
              <a:t>衡量</a:t>
            </a:r>
            <a:r>
              <a:rPr lang="en-US" altLang="zh-CN" sz="1800" dirty="0"/>
              <a:t>BRDF</a:t>
            </a:r>
            <a:r>
              <a:rPr lang="zh-CN" altLang="en-US" sz="1800" dirty="0"/>
              <a:t>是否符合物理的三个性质：</a:t>
            </a:r>
            <a:endParaRPr lang="en-US" altLang="zh-CN" sz="1800" dirty="0"/>
          </a:p>
          <a:p>
            <a:pPr lvl="1"/>
            <a:r>
              <a:rPr lang="zh-CN" altLang="en-US" sz="2000" dirty="0"/>
              <a:t>取值永远大于等于</a:t>
            </a:r>
            <a:r>
              <a:rPr lang="en-US" altLang="zh-CN" sz="2000" dirty="0"/>
              <a:t>0</a:t>
            </a:r>
          </a:p>
          <a:p>
            <a:pPr lvl="1"/>
            <a:r>
              <a:rPr lang="zh-CN" altLang="en-US" sz="2000" dirty="0"/>
              <a:t>互换出入射光的位置，取值不变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能量守恒（整个半球面上的出色光能量小于入射光能量）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endParaRPr lang="en-US" altLang="zh-CN" sz="2400" dirty="0"/>
          </a:p>
        </p:txBody>
      </p:sp>
      <p:pic>
        <p:nvPicPr>
          <p:cNvPr id="5122" name="Picture 2" descr="https://www.scratchapixel.com/images/upload/shading-intro2/shad2-brdfdir.png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408" y="1336675"/>
            <a:ext cx="285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604" y="3223318"/>
            <a:ext cx="1723107" cy="45582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295005" y="2443696"/>
            <a:ext cx="2503222" cy="876300"/>
            <a:chOff x="1281907" y="2718491"/>
            <a:chExt cx="2503222" cy="876300"/>
          </a:xfrm>
        </p:grpSpPr>
        <p:pic>
          <p:nvPicPr>
            <p:cNvPr id="5124" name="Picture 4" descr="å®ä¹å¬å¼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929" y="2718491"/>
              <a:ext cx="1600200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/>
            <a:srcRect t="1" r="4613" b="180"/>
            <a:stretch/>
          </p:blipFill>
          <p:spPr>
            <a:xfrm>
              <a:off x="1281907" y="2949575"/>
              <a:ext cx="1753129" cy="34925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005" y="4751916"/>
            <a:ext cx="3312381" cy="2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8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</a:t>
            </a:r>
            <a:r>
              <a:rPr lang="en-US" altLang="zh-CN" dirty="0"/>
              <a:t>BRDF</a:t>
            </a:r>
            <a:endParaRPr lang="zh-CN" altLang="en-US" dirty="0"/>
          </a:p>
        </p:txBody>
      </p:sp>
      <p:pic>
        <p:nvPicPr>
          <p:cNvPr id="6146" name="Picture 2" descr="https://www.scratchapixel.com/images/upload/shading-intro2/shad2-lobe1.png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79"/>
          <a:stretch/>
        </p:blipFill>
        <p:spPr bwMode="auto">
          <a:xfrm>
            <a:off x="1356783" y="1475095"/>
            <a:ext cx="2857500" cy="51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scratchapixel.com/images/upload/shading-intro2/shad2-lobe1.png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8"/>
          <a:stretch/>
        </p:blipFill>
        <p:spPr bwMode="auto">
          <a:xfrm>
            <a:off x="4859867" y="1535199"/>
            <a:ext cx="2857500" cy="522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965200" y="1535199"/>
            <a:ext cx="506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我们可以画出反射光线大致的分别来可视化</a:t>
            </a:r>
            <a:r>
              <a:rPr lang="en-US" altLang="zh-CN" dirty="0"/>
              <a:t>BRDF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98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BSDF: BRDF + BTDF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4488473" cy="4351338"/>
          </a:xfrm>
        </p:spPr>
        <p:txBody>
          <a:bodyPr>
            <a:normAutofit/>
          </a:bodyPr>
          <a:lstStyle/>
          <a:p>
            <a:r>
              <a:rPr lang="en-US" altLang="zh-CN" sz="2600" dirty="0"/>
              <a:t>BRDF </a:t>
            </a:r>
            <a:r>
              <a:rPr lang="zh-CN" altLang="en-US" sz="2600" dirty="0"/>
              <a:t>没有描述折射，散射等等表面属性，</a:t>
            </a:r>
            <a:r>
              <a:rPr lang="en-US" altLang="zh-CN" sz="2600" dirty="0"/>
              <a:t>BSDF</a:t>
            </a:r>
            <a:r>
              <a:rPr lang="zh-CN" altLang="en-US" sz="2600" dirty="0"/>
              <a:t>是对其的扩展</a:t>
            </a:r>
            <a:endParaRPr lang="en-US" altLang="zh-CN" sz="2600" dirty="0"/>
          </a:p>
          <a:p>
            <a:r>
              <a:rPr lang="en-US" altLang="zh-CN" sz="2600" dirty="0"/>
              <a:t>BSDF</a:t>
            </a:r>
            <a:r>
              <a:rPr lang="zh-CN" altLang="en-US" sz="2600" dirty="0"/>
              <a:t>能描述更多类型的表面：如透明材质，次表面散射等等</a:t>
            </a:r>
          </a:p>
        </p:txBody>
      </p:sp>
      <p:pic>
        <p:nvPicPr>
          <p:cNvPr id="7170" name="Picture 2" descr="https://upload.wikimedia.org/wikipedia/en/thumb/d/d8/BSDF05_800.png/280px-BSDF05_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101" y="1190564"/>
            <a:ext cx="3631466" cy="486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321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4784" y="856191"/>
            <a:ext cx="7886700" cy="4351338"/>
          </a:xfrm>
        </p:spPr>
        <p:txBody>
          <a:bodyPr/>
          <a:lstStyle/>
          <a:p>
            <a:r>
              <a:rPr lang="en-US" altLang="zh-CN" b="1" dirty="0" err="1"/>
              <a:t>Smallpt</a:t>
            </a:r>
            <a:r>
              <a:rPr lang="en-US" altLang="zh-CN" b="1" dirty="0"/>
              <a:t>: Global Illumination in 99 lines of C++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http://www.kevinbeason.com/smallpt/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Demo </a:t>
            </a:r>
            <a:r>
              <a:rPr lang="zh-CN" altLang="en-US" dirty="0"/>
              <a:t>基于</a:t>
            </a:r>
            <a:r>
              <a:rPr lang="en-US" altLang="zh-CN" dirty="0"/>
              <a:t> </a:t>
            </a:r>
            <a:r>
              <a:rPr lang="en-US" altLang="zh-CN" dirty="0" err="1"/>
              <a:t>shadertoy</a:t>
            </a:r>
            <a:r>
              <a:rPr lang="en-US" altLang="zh-CN" dirty="0"/>
              <a:t> </a:t>
            </a:r>
            <a:r>
              <a:rPr lang="zh-CN" altLang="en-US" dirty="0"/>
              <a:t>编写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 err="1"/>
              <a:t>shader</a:t>
            </a:r>
            <a:r>
              <a:rPr lang="zh-CN" altLang="en-US" dirty="0"/>
              <a:t>中不支持递归，需要把递归的路径追踪算法改为</a:t>
            </a:r>
            <a:r>
              <a:rPr lang="zh-CN" altLang="en-US" b="1" dirty="0"/>
              <a:t>迭代形式</a:t>
            </a:r>
            <a:endParaRPr lang="en-US" altLang="zh-CN" b="1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653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</a:t>
            </a:r>
            <a:r>
              <a:rPr lang="en-US" altLang="zh-CN" dirty="0"/>
              <a:t>—vs ,</a:t>
            </a:r>
            <a:r>
              <a:rPr lang="en-US" altLang="zh-CN" dirty="0" err="1"/>
              <a:t>vscode,github,bash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AAA26F-555A-4435-8A3D-239E1007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968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63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5194"/>
          </a:xfrm>
        </p:spPr>
        <p:txBody>
          <a:bodyPr/>
          <a:lstStyle/>
          <a:p>
            <a:r>
              <a:rPr lang="zh-CN" altLang="en-US" dirty="0"/>
              <a:t>迭代形式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48741"/>
            <a:ext cx="7886700" cy="624839"/>
          </a:xfrm>
        </p:spPr>
        <p:txBody>
          <a:bodyPr/>
          <a:lstStyle/>
          <a:p>
            <a:r>
              <a:rPr lang="zh-CN" altLang="en-US" dirty="0"/>
              <a:t>展开表达式，得到路径追踪的迭代形式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92200" y="2032000"/>
            <a:ext cx="6700520" cy="4401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onsolas" panose="020B0609020204030204" pitchFamily="49" charset="0"/>
              </a:rPr>
              <a:t>L0 = Le0 + f0*(L1)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= Le0 + f0*(Le1 + f1*L2)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= Le0 + f0*(Le1 + f1*(Le2 + f2*(L3))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= Le0 + f0*(Le1 + f1*(Le2 + f2*(Le3 + f3*(L4)))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= ...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= Le0 + f0*Le1 + f0*f1*Le2 + f0*f1*f2*Le3 + f0*f1*f2*f3*Le4 + ...</a:t>
            </a:r>
          </a:p>
          <a:p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latin typeface="Consolas" panose="020B0609020204030204" pitchFamily="49" charset="0"/>
              </a:rPr>
              <a:t>So: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F = 1;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while (true) {</a:t>
            </a:r>
          </a:p>
          <a:p>
            <a:pPr lvl="1"/>
            <a:r>
              <a:rPr lang="en-US" altLang="zh-CN" sz="2000" dirty="0">
                <a:latin typeface="Consolas" panose="020B0609020204030204" pitchFamily="49" charset="0"/>
              </a:rPr>
              <a:t>L += F*Lei;</a:t>
            </a:r>
          </a:p>
          <a:p>
            <a:pPr lvl="1"/>
            <a:r>
              <a:rPr lang="en-US" altLang="zh-CN" sz="2000" dirty="0">
                <a:latin typeface="Consolas" panose="020B0609020204030204" pitchFamily="49" charset="0"/>
              </a:rPr>
              <a:t>F *= fi;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8357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000" dirty="0" err="1"/>
              <a:t>Consts</a:t>
            </a:r>
            <a:r>
              <a:rPr lang="en-US" altLang="zh-CN" sz="4000" dirty="0"/>
              <a:t> and </a:t>
            </a:r>
            <a:r>
              <a:rPr lang="en-US" altLang="zh-CN" sz="4000" dirty="0" err="1"/>
              <a:t>Struct</a:t>
            </a:r>
            <a:endParaRPr lang="en-US" altLang="zh-CN" sz="4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3D056F-8B93-4092-AA81-8C8A719F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88" y="4474547"/>
            <a:ext cx="2704762" cy="2295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A0D479-13D3-470E-A4E1-B6CFC85D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0053"/>
            <a:ext cx="5666667" cy="2676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CB751-EE7C-465A-9ECE-494A67E51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762" y="1292874"/>
            <a:ext cx="4695238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91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Ray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23250" cy="4351338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sz="2800" dirty="0"/>
              <a:t>A ray is a parametric line with an origin (o) and a direction (d).  A point along the ray can be defined using a parameter, t: 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800" dirty="0"/>
              <a:t>In code we have:</a:t>
            </a:r>
          </a:p>
          <a:p>
            <a:pPr eaLnBrk="1" hangingPunct="1">
              <a:buFont typeface="Arial" charset="0"/>
              <a:buChar char="•"/>
              <a:defRPr/>
            </a:pPr>
            <a:endParaRPr lang="en-US" dirty="0"/>
          </a:p>
          <a:p>
            <a:pPr eaLnBrk="1" hangingPunct="1">
              <a:buFont typeface="Arial" charset="0"/>
              <a:buChar char="•"/>
              <a:defRPr/>
            </a:pPr>
            <a:endParaRPr lang="en-US" dirty="0"/>
          </a:p>
          <a:p>
            <a:pPr marL="0" indent="0" eaLnBrk="1" hangingPunct="1">
              <a:buFont typeface="Arial" charset="0"/>
              <a:buNone/>
              <a:defRPr/>
            </a:pPr>
            <a:endParaRPr lang="en-US" dirty="0"/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800" dirty="0"/>
              <a:t>The core routines of the ray tracer intersect rays with geometric objects(in our case sphere and plane)</a:t>
            </a:r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2688167"/>
            <a:ext cx="180975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BBD7FA-7710-47A1-B84D-1FDE252C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064000" y="3135536"/>
            <a:ext cx="3308649" cy="205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69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Sphere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694690" y="2074545"/>
            <a:ext cx="7886700" cy="4351338"/>
          </a:xfrm>
        </p:spPr>
        <p:txBody>
          <a:bodyPr/>
          <a:lstStyle/>
          <a:p>
            <a:pPr eaLnBrk="1" hangingPunct="1"/>
            <a:r>
              <a:rPr lang="en-US" altLang="zh-CN" dirty="0"/>
              <a:t>We can define a sphere based on </a:t>
            </a:r>
          </a:p>
          <a:p>
            <a:pPr lvl="1" eaLnBrk="1" hangingPunct="1"/>
            <a:r>
              <a:rPr lang="en-US" altLang="zh-CN" dirty="0"/>
              <a:t>a center point</a:t>
            </a:r>
          </a:p>
          <a:p>
            <a:pPr lvl="1" eaLnBrk="1" hangingPunct="1"/>
            <a:r>
              <a:rPr lang="en-US" altLang="zh-CN" dirty="0"/>
              <a:t>Radius</a:t>
            </a:r>
          </a:p>
          <a:p>
            <a:pPr eaLnBrk="1" hangingPunct="1"/>
            <a:r>
              <a:rPr lang="en-US" altLang="zh-CN" dirty="0"/>
              <a:t>The equation of the sphere: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In vector form: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690" y="3831590"/>
            <a:ext cx="48387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77" y="4799329"/>
            <a:ext cx="32099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E42060-E13B-4656-93FF-8065AE98D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853" y="46231"/>
            <a:ext cx="3782147" cy="23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02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863" y="603251"/>
            <a:ext cx="5506338" cy="58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283633" y="304800"/>
            <a:ext cx="3352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Sphere Intersection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39900"/>
            <a:ext cx="2640013" cy="181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09675"/>
            <a:ext cx="12954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8" name="TextBox 3"/>
          <p:cNvSpPr txBox="1">
            <a:spLocks noChangeArrowheads="1"/>
          </p:cNvSpPr>
          <p:nvPr/>
        </p:nvSpPr>
        <p:spPr bwMode="auto">
          <a:xfrm>
            <a:off x="3332863" y="233364"/>
            <a:ext cx="3544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vector equation of sphere </a:t>
            </a:r>
          </a:p>
        </p:txBody>
      </p:sp>
    </p:spTree>
    <p:extLst>
      <p:ext uri="{BB962C8B-B14F-4D97-AF65-F5344CB8AC3E}">
        <p14:creationId xmlns:p14="http://schemas.microsoft.com/office/powerpoint/2010/main" val="3174398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Intersection Routine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F82907-686E-4533-A543-20EBCA23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57" y="1690689"/>
            <a:ext cx="7514286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Plane Intersection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628650" y="1866717"/>
            <a:ext cx="7886700" cy="4351338"/>
          </a:xfrm>
        </p:spPr>
        <p:txBody>
          <a:bodyPr/>
          <a:lstStyle/>
          <a:p>
            <a:pPr eaLnBrk="1" hangingPunct="1"/>
            <a:r>
              <a:rPr lang="en-US" altLang="zh-CN" dirty="0"/>
              <a:t>a plane is defined based on </a:t>
            </a:r>
          </a:p>
          <a:p>
            <a:pPr lvl="1" eaLnBrk="1" hangingPunct="1"/>
            <a:r>
              <a:rPr lang="en-US" altLang="zh-CN" dirty="0"/>
              <a:t>a center point (can be any point on plane)</a:t>
            </a:r>
          </a:p>
          <a:p>
            <a:pPr lvl="1" eaLnBrk="1" hangingPunct="1"/>
            <a:r>
              <a:rPr lang="en-US" altLang="zh-CN" dirty="0"/>
              <a:t>Normal</a:t>
            </a:r>
          </a:p>
          <a:p>
            <a:pPr marL="457200" lvl="1" indent="0" eaLnBrk="1" hangingPunct="1">
              <a:buNone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05" y="3102987"/>
            <a:ext cx="5799138" cy="32910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5C432D5-D33F-42A5-9907-855CBB36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133" y="126805"/>
            <a:ext cx="4155867" cy="20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9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The Scene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0EE46D-20ED-43D1-A8ED-6AA2EF5A9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4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59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 Scene Description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BF9D9D-93EA-4D72-95BE-FE5E2D49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355"/>
            <a:ext cx="9144000" cy="27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85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Intersect Ray with Scene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2840567" cy="4525963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Check each sphere and each plane, one at a time.  Keep the closest intersection.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0A5477-9113-42F1-A2B2-36648BBB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767" y="1690689"/>
            <a:ext cx="5752381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4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</a:t>
            </a:r>
            <a:r>
              <a:rPr lang="en-US" altLang="zh-CN" dirty="0"/>
              <a:t>—vs ,</a:t>
            </a:r>
            <a:r>
              <a:rPr lang="en-US" altLang="zh-CN" dirty="0" err="1"/>
              <a:t>vscode,github,bash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E21D1C-B48A-4AB1-B1AD-9AE1D18C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774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50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The main Function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Set up camera coordinates</a:t>
            </a:r>
          </a:p>
          <a:p>
            <a:pPr eaLnBrk="1" hangingPunct="1"/>
            <a:r>
              <a:rPr lang="en-US" altLang="zh-CN" dirty="0"/>
              <a:t>For each pixel</a:t>
            </a:r>
          </a:p>
          <a:p>
            <a:pPr lvl="1" eaLnBrk="1" hangingPunct="1"/>
            <a:r>
              <a:rPr lang="en-US" altLang="zh-CN" dirty="0"/>
              <a:t>Do </a:t>
            </a:r>
            <a:r>
              <a:rPr lang="en-US" altLang="zh-CN" dirty="0" err="1"/>
              <a:t>NxN</a:t>
            </a:r>
            <a:r>
              <a:rPr lang="en-US" altLang="zh-CN" dirty="0"/>
              <a:t> subpixels</a:t>
            </a:r>
          </a:p>
          <a:p>
            <a:pPr lvl="1" eaLnBrk="1" hangingPunct="1"/>
            <a:r>
              <a:rPr lang="en-US" altLang="zh-CN" dirty="0"/>
              <a:t>Average a number of radiance samples</a:t>
            </a:r>
          </a:p>
          <a:p>
            <a:pPr lvl="1" eaLnBrk="1" hangingPunct="1"/>
            <a:r>
              <a:rPr lang="en-US" altLang="zh-CN" dirty="0"/>
              <a:t>Save value in the texture</a:t>
            </a:r>
          </a:p>
        </p:txBody>
      </p:sp>
    </p:spTree>
    <p:extLst>
      <p:ext uri="{BB962C8B-B14F-4D97-AF65-F5344CB8AC3E}">
        <p14:creationId xmlns:p14="http://schemas.microsoft.com/office/powerpoint/2010/main" val="1925558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Generate Ray from Camera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66989" y="4551484"/>
            <a:ext cx="8229600" cy="1660282"/>
          </a:xfrm>
        </p:spPr>
        <p:txBody>
          <a:bodyPr/>
          <a:lstStyle/>
          <a:p>
            <a:r>
              <a:rPr lang="en-US" altLang="zh-CN" sz="2400" dirty="0"/>
              <a:t>Look from and gaze direction: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000" dirty="0"/>
              <a:t>(assumes upright camera)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000" dirty="0"/>
              <a:t>(0.5135 defines field of view angle)</a:t>
            </a:r>
            <a:endParaRPr lang="en-US" altLang="zh-CN" sz="24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000" dirty="0"/>
              <a:t>(cross product gets vector perpendicular to both cx and gaze direction)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80773D-B461-48E9-9CB0-1A12631A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646" y="1388110"/>
            <a:ext cx="4914286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30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Camera Setup</a:t>
            </a:r>
          </a:p>
        </p:txBody>
      </p:sp>
      <p:sp>
        <p:nvSpPr>
          <p:cNvPr id="4" name="Oval 3"/>
          <p:cNvSpPr/>
          <p:nvPr/>
        </p:nvSpPr>
        <p:spPr>
          <a:xfrm>
            <a:off x="3255963" y="4419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52800" y="3009900"/>
            <a:ext cx="1752600" cy="1524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276600" y="2552700"/>
            <a:ext cx="76200" cy="19812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52800" y="4533900"/>
            <a:ext cx="22860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91" name="TextBox 22"/>
          <p:cNvSpPr txBox="1">
            <a:spLocks noChangeArrowheads="1"/>
          </p:cNvSpPr>
          <p:nvPr/>
        </p:nvSpPr>
        <p:spPr bwMode="auto">
          <a:xfrm>
            <a:off x="2946400" y="4648200"/>
            <a:ext cx="8001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/>
              <a:t>look</a:t>
            </a:r>
          </a:p>
          <a:p>
            <a:pPr eaLnBrk="1" hangingPunct="1"/>
            <a:r>
              <a:rPr lang="en-US" altLang="zh-CN" sz="2400"/>
              <a:t>from</a:t>
            </a:r>
          </a:p>
        </p:txBody>
      </p:sp>
      <p:sp>
        <p:nvSpPr>
          <p:cNvPr id="41992" name="TextBox 24"/>
          <p:cNvSpPr txBox="1">
            <a:spLocks noChangeArrowheads="1"/>
          </p:cNvSpPr>
          <p:nvPr/>
        </p:nvSpPr>
        <p:spPr bwMode="auto">
          <a:xfrm>
            <a:off x="5756275" y="4338638"/>
            <a:ext cx="49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/>
              <a:t>cx</a:t>
            </a:r>
          </a:p>
        </p:txBody>
      </p:sp>
      <p:sp>
        <p:nvSpPr>
          <p:cNvPr id="41993" name="TextBox 25"/>
          <p:cNvSpPr txBox="1">
            <a:spLocks noChangeArrowheads="1"/>
          </p:cNvSpPr>
          <p:nvPr/>
        </p:nvSpPr>
        <p:spPr bwMode="auto">
          <a:xfrm>
            <a:off x="3013075" y="20574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/>
              <a:t>cy</a:t>
            </a:r>
          </a:p>
        </p:txBody>
      </p:sp>
      <p:sp>
        <p:nvSpPr>
          <p:cNvPr id="41994" name="TextBox 26"/>
          <p:cNvSpPr txBox="1">
            <a:spLocks noChangeArrowheads="1"/>
          </p:cNvSpPr>
          <p:nvPr/>
        </p:nvSpPr>
        <p:spPr bwMode="auto">
          <a:xfrm>
            <a:off x="4899025" y="2179638"/>
            <a:ext cx="13493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2400"/>
              <a:t>gaze</a:t>
            </a:r>
          </a:p>
          <a:p>
            <a:pPr algn="ctr" eaLnBrk="1" hangingPunct="1"/>
            <a:r>
              <a:rPr lang="en-US" altLang="zh-CN" sz="2400"/>
              <a:t>direction</a:t>
            </a:r>
          </a:p>
        </p:txBody>
      </p:sp>
    </p:spTree>
    <p:extLst>
      <p:ext uri="{BB962C8B-B14F-4D97-AF65-F5344CB8AC3E}">
        <p14:creationId xmlns:p14="http://schemas.microsoft.com/office/powerpoint/2010/main" val="2697597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1808162"/>
            <a:ext cx="66484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32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133" y="1738839"/>
            <a:ext cx="3850217" cy="19646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006" y="3963194"/>
            <a:ext cx="4248759" cy="2302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76" y="1738840"/>
            <a:ext cx="3820013" cy="19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14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Tent Filter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2"/>
          </a:xfrm>
        </p:spPr>
        <p:txBody>
          <a:bodyPr/>
          <a:lstStyle/>
          <a:p>
            <a:r>
              <a:rPr lang="en-US" altLang="zh-CN" dirty="0"/>
              <a:t>From Realistic Ray Tracing (Shirley and Morley)</a:t>
            </a: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5" y="2133600"/>
            <a:ext cx="63912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534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Tent Filter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944562"/>
          </a:xfrm>
        </p:spPr>
        <p:txBody>
          <a:bodyPr/>
          <a:lstStyle/>
          <a:p>
            <a:r>
              <a:rPr lang="en-US" altLang="zh-CN" dirty="0"/>
              <a:t>From Realistic Ray Tracing (Shirley and Morley)</a:t>
            </a: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057400"/>
            <a:ext cx="600075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218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450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Single Sample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89" y="910167"/>
            <a:ext cx="7663621" cy="57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83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4080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Box Filter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74638"/>
            <a:ext cx="7787217" cy="58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26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627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Tent Filter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04" y="994832"/>
            <a:ext cx="7680591" cy="57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64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</a:t>
            </a:r>
            <a:r>
              <a:rPr lang="en-US" altLang="zh-CN" dirty="0"/>
              <a:t>—vs ,</a:t>
            </a:r>
            <a:r>
              <a:rPr lang="en-US" altLang="zh-CN" dirty="0" err="1"/>
              <a:t>vscode,github,bash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C359E9-74E5-41D6-8353-061FCCFD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4821"/>
            <a:ext cx="8304575" cy="52618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7F810F-CAD6-46E5-8007-E2557CEC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517221"/>
            <a:ext cx="8304575" cy="52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35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628650" y="150019"/>
            <a:ext cx="7886700" cy="1325563"/>
          </a:xfrm>
        </p:spPr>
        <p:txBody>
          <a:bodyPr/>
          <a:lstStyle/>
          <a:p>
            <a:r>
              <a:rPr lang="en-US" altLang="zh-CN" dirty="0"/>
              <a:t>trace (1: do intersection)</a:t>
            </a:r>
          </a:p>
        </p:txBody>
      </p:sp>
      <p:sp>
        <p:nvSpPr>
          <p:cNvPr id="54276" name="TextBox 3"/>
          <p:cNvSpPr txBox="1">
            <a:spLocks noChangeArrowheads="1"/>
          </p:cNvSpPr>
          <p:nvPr/>
        </p:nvSpPr>
        <p:spPr bwMode="auto">
          <a:xfrm>
            <a:off x="1621949" y="4709160"/>
            <a:ext cx="553228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 dirty="0"/>
              <a:t>id		used to determine hit or miss</a:t>
            </a:r>
          </a:p>
          <a:p>
            <a:pPr eaLnBrk="1" hangingPunct="1"/>
            <a:r>
              <a:rPr lang="en-US" altLang="zh-CN" sz="2000" dirty="0"/>
              <a:t>ray  		the ray we are casting</a:t>
            </a:r>
          </a:p>
          <a:p>
            <a:pPr eaLnBrk="1" hangingPunct="1"/>
            <a:r>
              <a:rPr lang="en-US" altLang="zh-CN" sz="2000" dirty="0"/>
              <a:t>depth		the ray depth  </a:t>
            </a:r>
          </a:p>
          <a:p>
            <a:pPr eaLnBrk="1" hangingPunct="1"/>
            <a:r>
              <a:rPr lang="en-US" altLang="zh-CN" sz="2000" dirty="0"/>
              <a:t>t		distance from hit point to  </a:t>
            </a:r>
          </a:p>
          <a:p>
            <a:pPr eaLnBrk="1" hangingPunct="1"/>
            <a:r>
              <a:rPr lang="en-US" altLang="zh-CN" sz="2000" dirty="0"/>
              <a:t>n		surface normal of the hit point</a:t>
            </a:r>
          </a:p>
          <a:p>
            <a:pPr eaLnBrk="1" hangingPunct="1"/>
            <a:r>
              <a:rPr lang="en-US" altLang="zh-CN" sz="2000" dirty="0"/>
              <a:t>Mat 		surface Material of the hit point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2062"/>
            <a:ext cx="6096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27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1633855"/>
            <a:ext cx="5429250" cy="4362450"/>
          </a:xfrm>
          <a:prstGeom prst="rect">
            <a:avLst/>
          </a:prstGeom>
        </p:spPr>
      </p:pic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23314"/>
          </a:xfrm>
        </p:spPr>
        <p:txBody>
          <a:bodyPr/>
          <a:lstStyle/>
          <a:p>
            <a:r>
              <a:rPr lang="en-US" altLang="zh-CN" dirty="0"/>
              <a:t>trace (2)</a:t>
            </a:r>
          </a:p>
        </p:txBody>
      </p:sp>
      <p:sp>
        <p:nvSpPr>
          <p:cNvPr id="7" name="Rectangle 3"/>
          <p:cNvSpPr/>
          <p:nvPr/>
        </p:nvSpPr>
        <p:spPr>
          <a:xfrm>
            <a:off x="1751330" y="1694815"/>
            <a:ext cx="5064760" cy="66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3"/>
          <p:cNvSpPr/>
          <p:nvPr/>
        </p:nvSpPr>
        <p:spPr>
          <a:xfrm>
            <a:off x="1710690" y="5381625"/>
            <a:ext cx="5064760" cy="614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41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52007"/>
          </a:xfrm>
        </p:spPr>
        <p:txBody>
          <a:bodyPr/>
          <a:lstStyle/>
          <a:p>
            <a:r>
              <a:rPr lang="en-US" altLang="zh-CN" dirty="0"/>
              <a:t>Russian Roulette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57199" y="1329265"/>
            <a:ext cx="8229600" cy="252730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Stop the recursion </a:t>
            </a:r>
            <a:r>
              <a:rPr lang="en-US" altLang="zh-CN" sz="2800" b="1" dirty="0"/>
              <a:t>randomly</a:t>
            </a:r>
            <a:r>
              <a:rPr lang="en-US" altLang="zh-CN" sz="2800" dirty="0"/>
              <a:t> based on the surface reflectivity.</a:t>
            </a:r>
          </a:p>
          <a:p>
            <a:pPr lvl="1"/>
            <a:r>
              <a:rPr lang="en-US" altLang="zh-CN" sz="2400" dirty="0"/>
              <a:t>Use the maximum component (r, g, b) of the surface color.</a:t>
            </a:r>
          </a:p>
          <a:p>
            <a:pPr lvl="1"/>
            <a:r>
              <a:rPr lang="en-US" altLang="zh-CN" sz="2400" dirty="0"/>
              <a:t>Divide surface color by p to achieve “energy </a:t>
            </a:r>
            <a:r>
              <a:rPr lang="en-US" altLang="zh-CN" dirty="0"/>
              <a:t>conservation” </a:t>
            </a:r>
            <a:r>
              <a:rPr lang="en-US" altLang="zh-CN" sz="2400" dirty="0"/>
              <a:t>.</a:t>
            </a:r>
          </a:p>
          <a:p>
            <a:pPr lvl="1"/>
            <a:r>
              <a:rPr lang="en-US" altLang="zh-CN" dirty="0"/>
              <a:t>It save a large amount of computational resources, but will still give an unbiased result. 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20" y="3814233"/>
            <a:ext cx="6047559" cy="24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22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Orienting Normal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r>
              <a:rPr lang="en-US" altLang="zh-CN" sz="2400" dirty="0"/>
              <a:t>When a ray hits a glass surface, the ray tracer must determine if it is entering or exiting glass to compute the refraction ray.</a:t>
            </a:r>
          </a:p>
          <a:p>
            <a:endParaRPr lang="en-US" altLang="zh-CN" sz="2400" dirty="0"/>
          </a:p>
          <a:p>
            <a:r>
              <a:rPr lang="en-US" altLang="zh-CN" sz="2400" dirty="0"/>
              <a:t>The dot product of the normal and ray direction tells this: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79" y="3619500"/>
            <a:ext cx="6653242" cy="6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33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Diffuse Reflection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3714750" cy="3618442"/>
          </a:xfrm>
        </p:spPr>
        <p:txBody>
          <a:bodyPr>
            <a:normAutofit/>
          </a:bodyPr>
          <a:lstStyle/>
          <a:p>
            <a:r>
              <a:rPr lang="en-US" altLang="zh-CN" dirty="0"/>
              <a:t>For diffuse (not shiny) reflection</a:t>
            </a:r>
          </a:p>
          <a:p>
            <a:pPr lvl="1"/>
            <a:r>
              <a:rPr lang="en-US" altLang="zh-CN" b="1" dirty="0"/>
              <a:t>Send out a random sample (recursive)</a:t>
            </a:r>
          </a:p>
          <a:p>
            <a:pPr lvl="1"/>
            <a:r>
              <a:rPr lang="en-US" altLang="zh-CN" dirty="0"/>
              <a:t>Sample all lights, aka </a:t>
            </a:r>
            <a:r>
              <a:rPr lang="en-US" altLang="zh-CN" i="1" dirty="0"/>
              <a:t>Explicit Light Sampling</a:t>
            </a:r>
            <a:r>
              <a:rPr lang="en-US" altLang="zh-CN" dirty="0"/>
              <a:t> (non-recursive)</a:t>
            </a:r>
          </a:p>
          <a:p>
            <a:pPr marL="457200" lvl="1" indent="0">
              <a:buNone/>
            </a:pPr>
            <a:r>
              <a:rPr lang="en-US" altLang="zh-CN" dirty="0"/>
              <a:t> </a:t>
            </a:r>
          </a:p>
        </p:txBody>
      </p:sp>
      <p:pic>
        <p:nvPicPr>
          <p:cNvPr id="4098" name="Picture 2" descr="https://upload.wikimedia.org/wikipedia/commons/thumb/4/4e/BRDF_diffuse.svg/300px-BRDF_diffus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77" y="1781845"/>
            <a:ext cx="4339446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298" y="4917139"/>
            <a:ext cx="5946203" cy="9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18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198120" y="640080"/>
            <a:ext cx="2717800" cy="534955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2500" dirty="0"/>
              <a:t>Construct random ray: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zh-CN" sz="2500" dirty="0">
                <a:solidFill>
                  <a:srgbClr val="FF0000"/>
                </a:solidFill>
              </a:rPr>
              <a:t>Get random direction on unit hemisphere 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zh-CN" sz="2500" dirty="0">
                <a:solidFill>
                  <a:schemeClr val="accent6"/>
                </a:solidFill>
              </a:rPr>
              <a:t>Use normal to create orthonormal coordinate frame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028" y="640080"/>
            <a:ext cx="5667686" cy="53495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1531" y="869314"/>
            <a:ext cx="3328670" cy="1683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3"/>
          <p:cNvSpPr/>
          <p:nvPr/>
        </p:nvSpPr>
        <p:spPr>
          <a:xfrm>
            <a:off x="3385398" y="3108747"/>
            <a:ext cx="5085502" cy="260625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233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1" y="4563533"/>
            <a:ext cx="8724900" cy="167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323" y="1590145"/>
            <a:ext cx="4019020" cy="2776163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/>
              <a:t>Using Polar Coordinates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4889500" y="5325533"/>
            <a:ext cx="419100" cy="4783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904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Cosine Weighted 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037667"/>
            <a:ext cx="7886700" cy="1139296"/>
          </a:xfrm>
        </p:spPr>
        <p:txBody>
          <a:bodyPr/>
          <a:lstStyle/>
          <a:p>
            <a:r>
              <a:rPr lang="en-US" altLang="zh-CN" dirty="0"/>
              <a:t>Uniform : e = 0</a:t>
            </a:r>
          </a:p>
          <a:p>
            <a:r>
              <a:rPr lang="en-US" altLang="zh-CN" dirty="0"/>
              <a:t>Cosine weighted : e = 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60" y="1736999"/>
            <a:ext cx="6206080" cy="727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9" y="2620318"/>
            <a:ext cx="2680228" cy="22527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484" y="2723035"/>
            <a:ext cx="4801446" cy="205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258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628650" y="284693"/>
            <a:ext cx="7886700" cy="1325563"/>
          </a:xfrm>
        </p:spPr>
        <p:txBody>
          <a:bodyPr/>
          <a:lstStyle/>
          <a:p>
            <a:r>
              <a:rPr lang="en-US" altLang="zh-CN" dirty="0"/>
              <a:t>Sampling Unit Hemisphere</a:t>
            </a:r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1502834"/>
            <a:ext cx="34671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4" name="TextBox 4"/>
          <p:cNvSpPr txBox="1">
            <a:spLocks noChangeArrowheads="1"/>
          </p:cNvSpPr>
          <p:nvPr/>
        </p:nvSpPr>
        <p:spPr bwMode="auto">
          <a:xfrm>
            <a:off x="688444" y="1610256"/>
            <a:ext cx="44164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000" dirty="0"/>
              <a:t>There is another common way to generate a cosine weighted hemisphere sampler is to </a:t>
            </a:r>
            <a:r>
              <a:rPr lang="en-US" altLang="zh-CN" sz="2000" b="1" dirty="0"/>
              <a:t>generate uniform points on a </a:t>
            </a:r>
            <a:r>
              <a:rPr lang="en-US" altLang="zh-CN" sz="2000" b="1" dirty="0">
                <a:solidFill>
                  <a:srgbClr val="FF0000"/>
                </a:solidFill>
              </a:rPr>
              <a:t>disk</a:t>
            </a:r>
            <a:r>
              <a:rPr lang="en-US" altLang="zh-CN" sz="2000" b="1" dirty="0"/>
              <a:t>, and then project them up to the hemisphere.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3609" b="64389"/>
          <a:stretch/>
        </p:blipFill>
        <p:spPr>
          <a:xfrm>
            <a:off x="1122819" y="4015791"/>
            <a:ext cx="6618962" cy="199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1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Rotate Sample Towards Normal</a:t>
            </a:r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95" y="1722966"/>
            <a:ext cx="2645270" cy="1744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929" y="2135718"/>
            <a:ext cx="5787694" cy="316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光线追踪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82210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一言以蔽之，就是以追踪光线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光子</a:t>
            </a:r>
            <a:r>
              <a:rPr lang="en-US" altLang="zh-CN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的方式来找出看到的“东西” 是什么。</a:t>
            </a:r>
          </a:p>
        </p:txBody>
      </p:sp>
      <p:pic>
        <p:nvPicPr>
          <p:cNvPr id="1026" name="Picture 2" descr="https://www.scratchapixel.com/images/upload/introduction-to-ray-tracing/lighttoey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6" y="2587626"/>
            <a:ext cx="50577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47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Ideal Specular (Mirror) Reflection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457200" y="3373967"/>
            <a:ext cx="5448300" cy="2468563"/>
          </a:xfrm>
        </p:spPr>
        <p:txBody>
          <a:bodyPr/>
          <a:lstStyle/>
          <a:p>
            <a:r>
              <a:rPr lang="en-US" altLang="zh-CN" dirty="0"/>
              <a:t>Reflect – a GLSL provided function</a:t>
            </a:r>
          </a:p>
          <a:p>
            <a:pPr>
              <a:buFont typeface="Arial" charset="0"/>
              <a:buChar char="•"/>
              <a:defRPr/>
            </a:pPr>
            <a:r>
              <a:rPr lang="en-US" altLang="zh-CN" dirty="0"/>
              <a:t>Reflected Ray:</a:t>
            </a:r>
          </a:p>
          <a:p>
            <a:pPr lvl="1">
              <a:buFont typeface="Arial" charset="0"/>
              <a:buChar char="–"/>
              <a:defRPr/>
            </a:pPr>
            <a:r>
              <a:rPr lang="en-US" altLang="zh-CN" dirty="0"/>
              <a:t>Angle of incidence =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altLang="zh-CN" dirty="0"/>
              <a:t>    Angle of reflection</a:t>
            </a:r>
          </a:p>
          <a:p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44" y="1849967"/>
            <a:ext cx="6767512" cy="1014238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167" y="3023484"/>
            <a:ext cx="3048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6685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92834"/>
          </a:xfrm>
        </p:spPr>
        <p:txBody>
          <a:bodyPr/>
          <a:lstStyle/>
          <a:p>
            <a:r>
              <a:rPr lang="en-US" altLang="zh-CN" dirty="0"/>
              <a:t>Glass (Dielectric)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75" y="1321435"/>
            <a:ext cx="5564249" cy="51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71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Reflected Ray &amp;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229600" cy="3078163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endParaRPr lang="en-US" sz="2400" dirty="0"/>
          </a:p>
          <a:p>
            <a:pPr>
              <a:buFont typeface="Arial" charset="0"/>
              <a:buChar char="•"/>
              <a:defRPr/>
            </a:pPr>
            <a:r>
              <a:rPr lang="en-US" sz="2400" dirty="0"/>
              <a:t>Determine if ray is entering or exiting glass</a:t>
            </a:r>
          </a:p>
          <a:p>
            <a:pPr>
              <a:buFont typeface="Arial" charset="0"/>
              <a:buChar char="•"/>
              <a:defRPr/>
            </a:pPr>
            <a:endParaRPr lang="en-US" sz="2400" dirty="0"/>
          </a:p>
          <a:p>
            <a:pPr>
              <a:buFont typeface="Arial" charset="0"/>
              <a:buChar char="•"/>
              <a:defRPr/>
            </a:pPr>
            <a:r>
              <a:rPr lang="en-US" sz="2400" dirty="0"/>
              <a:t>IOR for glass is 1.5.  </a:t>
            </a:r>
            <a:r>
              <a:rPr lang="en-US" sz="2400" dirty="0" err="1"/>
              <a:t>nnt</a:t>
            </a:r>
            <a:r>
              <a:rPr lang="en-US" sz="2400" dirty="0"/>
              <a:t> is either 1.5 or 1/1.5</a:t>
            </a:r>
          </a:p>
          <a:p>
            <a:pPr>
              <a:buFont typeface="Arial" charset="0"/>
              <a:buChar char="•"/>
              <a:defRPr/>
            </a:pPr>
            <a:endParaRPr lang="en-US" sz="2400" dirty="0"/>
          </a:p>
          <a:p>
            <a:pPr>
              <a:buFont typeface="Arial" charset="0"/>
              <a:buChar char="•"/>
              <a:defRPr/>
            </a:pPr>
            <a:r>
              <a:rPr lang="en-US" altLang="zh-CN" sz="2400" dirty="0"/>
              <a:t>Glass is both reflective and refractive, so we compute the reflected ray here.</a:t>
            </a:r>
          </a:p>
          <a:p>
            <a:pPr>
              <a:buFont typeface="Arial" charset="0"/>
              <a:buChar char="•"/>
              <a:defRPr/>
            </a:pPr>
            <a:endParaRPr lang="en-US" sz="2400" dirty="0"/>
          </a:p>
          <a:p>
            <a:pPr>
              <a:buFont typeface="Arial" charset="0"/>
              <a:buChar char="•"/>
              <a:defRPr/>
            </a:pPr>
            <a:endParaRPr 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84" y="1603374"/>
            <a:ext cx="6887431" cy="137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8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Total Internal Reflection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457200" y="2844800"/>
            <a:ext cx="8229600" cy="2849563"/>
          </a:xfrm>
        </p:spPr>
        <p:txBody>
          <a:bodyPr/>
          <a:lstStyle/>
          <a:p>
            <a:r>
              <a:rPr lang="en-US" altLang="zh-CN" sz="2800" dirty="0"/>
              <a:t>Total internal reflection occurs when the light ray attempts to leave glass at too shallow an angle.</a:t>
            </a:r>
          </a:p>
          <a:p>
            <a:endParaRPr lang="en-US" altLang="zh-CN" sz="2800" dirty="0"/>
          </a:p>
          <a:p>
            <a:r>
              <a:rPr lang="en-US" altLang="zh-CN" sz="2800" dirty="0"/>
              <a:t>If the angle is too shallow, all the light is reflected.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22" y="1865472"/>
            <a:ext cx="7228899" cy="5576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22" y="5083341"/>
            <a:ext cx="6647498" cy="6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6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757680"/>
            <a:ext cx="7505700" cy="2438400"/>
          </a:xfrm>
          <a:prstGeom prst="rect">
            <a:avLst/>
          </a:prstGeom>
        </p:spPr>
      </p:pic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Reflect or Refract using Fresnel Term 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628650" y="4516120"/>
            <a:ext cx="8229600" cy="3048000"/>
          </a:xfrm>
        </p:spPr>
        <p:txBody>
          <a:bodyPr/>
          <a:lstStyle/>
          <a:p>
            <a:r>
              <a:rPr lang="en-US" altLang="zh-CN" sz="2800" dirty="0"/>
              <a:t>Compute the refracted ray</a:t>
            </a:r>
          </a:p>
        </p:txBody>
      </p:sp>
      <p:sp>
        <p:nvSpPr>
          <p:cNvPr id="5" name="Rectangle 4"/>
          <p:cNvSpPr/>
          <p:nvPr/>
        </p:nvSpPr>
        <p:spPr>
          <a:xfrm>
            <a:off x="868680" y="2026920"/>
            <a:ext cx="745617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65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Refraction Ray</a:t>
            </a:r>
          </a:p>
        </p:txBody>
      </p:sp>
      <p:pic>
        <p:nvPicPr>
          <p:cNvPr id="747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371600"/>
            <a:ext cx="51720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524000"/>
            <a:ext cx="2538412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7345362" y="5334001"/>
            <a:ext cx="234951" cy="6654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227513" y="5108576"/>
            <a:ext cx="0" cy="8553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227513" y="5280026"/>
            <a:ext cx="604837" cy="6838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832350" y="5108575"/>
            <a:ext cx="60325" cy="844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832350" y="5108575"/>
            <a:ext cx="1325563" cy="844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" y="6067425"/>
            <a:ext cx="74485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42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Refractive Index(</a:t>
            </a:r>
            <a:r>
              <a:rPr lang="zh-CN" altLang="en-US" dirty="0"/>
              <a:t>折射率</a:t>
            </a:r>
            <a:r>
              <a:rPr lang="en-US" altLang="zh-CN" dirty="0"/>
              <a:t>)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638800" cy="5029200"/>
          </a:xfrm>
        </p:spPr>
        <p:txBody>
          <a:bodyPr/>
          <a:lstStyle/>
          <a:p>
            <a:r>
              <a:rPr lang="en-US" altLang="zh-CN" sz="2400" dirty="0"/>
              <a:t>Refractive index gives the speed of light within a medium compared to the speed of light within a vacuum:</a:t>
            </a:r>
          </a:p>
          <a:p>
            <a:endParaRPr lang="en-US" altLang="zh-CN" sz="24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400" dirty="0"/>
              <a:t>Water: 1.33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400" dirty="0"/>
              <a:t>Plastic: 1.5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400" dirty="0"/>
              <a:t>Glass: 1.5 – 1.7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400" dirty="0"/>
              <a:t>Diamond: 2.5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400" dirty="0"/>
              <a:t>Note that this does not account for dispersion (</a:t>
            </a:r>
            <a:r>
              <a:rPr lang="zh-CN" altLang="en-US" sz="2400" dirty="0"/>
              <a:t>色散</a:t>
            </a:r>
            <a:r>
              <a:rPr lang="en-US" altLang="zh-CN" sz="2400" dirty="0"/>
              <a:t>).  To account for these, vary index by wavelength.</a:t>
            </a:r>
          </a:p>
        </p:txBody>
      </p:sp>
      <p:pic>
        <p:nvPicPr>
          <p:cNvPr id="757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524000"/>
            <a:ext cx="253841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654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Fresnel Reflectance(</a:t>
            </a:r>
            <a:r>
              <a:rPr lang="zh-CN" altLang="en-US" sz="4000" dirty="0"/>
              <a:t>菲涅耳反射</a:t>
            </a:r>
            <a:r>
              <a:rPr lang="en-US" altLang="zh-CN" sz="4000" dirty="0"/>
              <a:t>)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808663" cy="4876800"/>
          </a:xfrm>
        </p:spPr>
        <p:txBody>
          <a:bodyPr/>
          <a:lstStyle/>
          <a:p>
            <a:r>
              <a:rPr lang="en-US" altLang="zh-CN" sz="2600" dirty="0"/>
              <a:t>Percentage of light is reflected (and what refracted) from a glass surface based on incident angle (</a:t>
            </a:r>
            <a:r>
              <a:rPr lang="el-GR" altLang="zh-CN" sz="2600" dirty="0"/>
              <a:t>ϴ</a:t>
            </a:r>
            <a:r>
              <a:rPr lang="en-US" altLang="zh-CN" sz="2600" baseline="-25000" dirty="0"/>
              <a:t>a</a:t>
            </a:r>
            <a:r>
              <a:rPr lang="en-US" altLang="zh-CN" sz="2600" dirty="0"/>
              <a:t>)</a:t>
            </a:r>
          </a:p>
          <a:p>
            <a:endParaRPr lang="en-US" altLang="zh-CN" sz="2600" dirty="0"/>
          </a:p>
          <a:p>
            <a:r>
              <a:rPr lang="en-US" altLang="zh-CN" sz="2600" dirty="0"/>
              <a:t>Reflectance at “normal incidence”, where (n=</a:t>
            </a:r>
            <a:r>
              <a:rPr lang="en-US" altLang="zh-CN" sz="2600" dirty="0" err="1"/>
              <a:t>n</a:t>
            </a:r>
            <a:r>
              <a:rPr lang="en-US" altLang="zh-CN" sz="2600" baseline="-25000" dirty="0" err="1"/>
              <a:t>a</a:t>
            </a:r>
            <a:r>
              <a:rPr lang="en-US" altLang="zh-CN" sz="2600" dirty="0"/>
              <a:t>/</a:t>
            </a:r>
            <a:r>
              <a:rPr lang="en-US" altLang="zh-CN" sz="2600" dirty="0" err="1"/>
              <a:t>n</a:t>
            </a:r>
            <a:r>
              <a:rPr lang="en-US" altLang="zh-CN" sz="2600" baseline="-25000" dirty="0" err="1"/>
              <a:t>b</a:t>
            </a:r>
            <a:r>
              <a:rPr lang="en-US" altLang="zh-CN" sz="2600" dirty="0"/>
              <a:t>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2600" dirty="0"/>
          </a:p>
          <a:p>
            <a:endParaRPr lang="en-US" altLang="zh-CN" sz="2600" dirty="0"/>
          </a:p>
          <a:p>
            <a:r>
              <a:rPr lang="en-US" altLang="zh-CN" sz="2600" dirty="0"/>
              <a:t>Reflectance at other angles:</a:t>
            </a:r>
          </a:p>
        </p:txBody>
      </p:sp>
      <p:pic>
        <p:nvPicPr>
          <p:cNvPr id="768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648" y="3962400"/>
            <a:ext cx="1944687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8" y="5384164"/>
            <a:ext cx="44513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63" y="1335088"/>
            <a:ext cx="2652712" cy="262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777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Reflect or Refract using Fresnel Term 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543560" y="4160520"/>
            <a:ext cx="8229600" cy="3048000"/>
          </a:xfrm>
        </p:spPr>
        <p:txBody>
          <a:bodyPr/>
          <a:lstStyle/>
          <a:p>
            <a:r>
              <a:rPr lang="en-US" altLang="zh-CN" sz="2800" dirty="0"/>
              <a:t>Fresnel Reflectance</a:t>
            </a:r>
          </a:p>
          <a:p>
            <a:pPr lvl="1"/>
            <a:r>
              <a:rPr lang="en-US" altLang="zh-CN" sz="2400" dirty="0"/>
              <a:t>R0 = reflectance at normal incidence based on IOR</a:t>
            </a:r>
          </a:p>
          <a:p>
            <a:pPr lvl="1"/>
            <a:r>
              <a:rPr lang="en-US" altLang="zh-CN" sz="2400" dirty="0"/>
              <a:t>c = 1-cos(theta)</a:t>
            </a:r>
          </a:p>
          <a:p>
            <a:pPr lvl="1"/>
            <a:r>
              <a:rPr lang="en-US" altLang="zh-CN" sz="2400" dirty="0"/>
              <a:t>Re = </a:t>
            </a:r>
            <a:r>
              <a:rPr lang="en-US" altLang="zh-CN" sz="2400" dirty="0" err="1"/>
              <a:t>fresnel</a:t>
            </a:r>
            <a:r>
              <a:rPr lang="en-US" altLang="zh-CN" sz="2400" dirty="0"/>
              <a:t> reflectance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1498600"/>
            <a:ext cx="7505700" cy="243840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864235" y="2230120"/>
            <a:ext cx="7456170" cy="929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01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1432560"/>
            <a:ext cx="7505700" cy="2438400"/>
          </a:xfrm>
          <a:prstGeom prst="rect">
            <a:avLst/>
          </a:prstGeom>
        </p:spPr>
      </p:pic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/>
              <a:t>Reflect or Refract using Fresnel Term 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>
          <a:xfrm>
            <a:off x="492760" y="4217034"/>
            <a:ext cx="3596640" cy="2392046"/>
          </a:xfrm>
        </p:spPr>
        <p:txBody>
          <a:bodyPr/>
          <a:lstStyle/>
          <a:p>
            <a:r>
              <a:rPr lang="en-US" altLang="zh-CN" sz="2800" dirty="0"/>
              <a:t>P = probability of reflecting</a:t>
            </a:r>
          </a:p>
          <a:p>
            <a:r>
              <a:rPr lang="en-US" altLang="zh-CN" dirty="0" err="1"/>
              <a:t>Russain</a:t>
            </a:r>
            <a:r>
              <a:rPr lang="en-US" altLang="zh-CN" dirty="0"/>
              <a:t> roulette</a:t>
            </a:r>
            <a:endParaRPr lang="en-US" altLang="zh-CN" sz="2800" dirty="0"/>
          </a:p>
        </p:txBody>
      </p:sp>
      <p:sp>
        <p:nvSpPr>
          <p:cNvPr id="5" name="Rectangle 4"/>
          <p:cNvSpPr/>
          <p:nvPr/>
        </p:nvSpPr>
        <p:spPr>
          <a:xfrm>
            <a:off x="1046480" y="3124200"/>
            <a:ext cx="67818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0" y="4125594"/>
            <a:ext cx="47053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7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正向 </a:t>
            </a:r>
            <a:r>
              <a:rPr lang="en-US" altLang="zh-CN" sz="4000" dirty="0"/>
              <a:t>vs. </a:t>
            </a:r>
            <a:r>
              <a:rPr lang="zh-CN" altLang="en-US" sz="4000" dirty="0"/>
              <a:t>逆向？</a:t>
            </a:r>
          </a:p>
        </p:txBody>
      </p:sp>
      <p:pic>
        <p:nvPicPr>
          <p:cNvPr id="73730" name="Picture 2" descr="https://www.scratchapixel.com/images/upload/introduction-to-ray-tracing/lighttoeyebou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050647"/>
            <a:ext cx="3566534" cy="282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77445" y="1678179"/>
            <a:ext cx="38689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正向光线追踪</a:t>
            </a:r>
            <a:endParaRPr lang="en-US" altLang="zh-CN" sz="2400" b="1" dirty="0"/>
          </a:p>
          <a:p>
            <a:r>
              <a:rPr lang="en-US" altLang="zh-CN" sz="2000" b="1" dirty="0"/>
              <a:t>Forward ray-tracing or light tracing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大自然的方式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很多光线最终不会到达眼睛</a:t>
            </a:r>
            <a:endParaRPr lang="en-US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4497594" y="1678179"/>
            <a:ext cx="38250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逆向光线追踪</a:t>
            </a:r>
            <a:endParaRPr lang="en-US" altLang="zh-CN" sz="2400" b="1" dirty="0"/>
          </a:p>
          <a:p>
            <a:r>
              <a:rPr lang="en-US" altLang="zh-CN" b="1" dirty="0"/>
              <a:t>Backward</a:t>
            </a:r>
            <a:r>
              <a:rPr lang="en-US" altLang="zh-CN" sz="2000" b="1" dirty="0"/>
              <a:t> ray-tracing or eye tracing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一种更高效的方式</a:t>
            </a:r>
            <a:endParaRPr lang="en-US" altLang="zh-CN" sz="2000" dirty="0"/>
          </a:p>
        </p:txBody>
      </p:sp>
      <p:pic>
        <p:nvPicPr>
          <p:cNvPr id="73732" name="Picture 4" descr="https://www.scratchapixel.com/images/upload/introduction-to-ray-tracing/tracefromeyetoligh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575" y="3050647"/>
            <a:ext cx="3919775" cy="310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4377267" y="1426633"/>
            <a:ext cx="8466" cy="46609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1118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Convergence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600200"/>
            <a:ext cx="870585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" name="TextBox 3"/>
          <p:cNvSpPr txBox="1">
            <a:spLocks noChangeArrowheads="1"/>
          </p:cNvSpPr>
          <p:nvPr/>
        </p:nvSpPr>
        <p:spPr bwMode="auto">
          <a:xfrm>
            <a:off x="246063" y="5105400"/>
            <a:ext cx="4083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/>
              <a:t>From: http://kevinbeason.com/smallpt/</a:t>
            </a:r>
          </a:p>
        </p:txBody>
      </p:sp>
    </p:spTree>
    <p:extLst>
      <p:ext uri="{BB962C8B-B14F-4D97-AF65-F5344CB8AC3E}">
        <p14:creationId xmlns:p14="http://schemas.microsoft.com/office/powerpoint/2010/main" val="366263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98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早期的光线追踪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3467257" cy="435133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zh-CN" altLang="en-US" sz="2000" dirty="0"/>
              <a:t>从相机发出一条“</a:t>
            </a:r>
            <a:r>
              <a:rPr lang="zh-CN" altLang="en-US" sz="2000" b="1" dirty="0"/>
              <a:t>主要光线</a:t>
            </a:r>
            <a:r>
              <a:rPr lang="zh-CN" altLang="en-US" sz="2000" dirty="0"/>
              <a:t>”</a:t>
            </a:r>
            <a:r>
              <a:rPr lang="en-US" altLang="zh-CN" sz="2000" dirty="0"/>
              <a:t>(primary ray)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zh-CN" altLang="en-US" sz="2000" dirty="0"/>
              <a:t>相交后，向光源发射一条“</a:t>
            </a:r>
            <a:r>
              <a:rPr lang="zh-CN" altLang="en-US" sz="2000" b="1" dirty="0"/>
              <a:t>阴影光线</a:t>
            </a:r>
            <a:r>
              <a:rPr lang="zh-CN" altLang="en-US" sz="2000" dirty="0"/>
              <a:t>”</a:t>
            </a:r>
            <a:r>
              <a:rPr lang="en-US" altLang="zh-CN" sz="2000" dirty="0"/>
              <a:t>(shadow ray)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zh-CN" altLang="en-US" sz="2000" dirty="0"/>
              <a:t>如果“阴影光线”没有和其他物体相交，说明相交点被光源照到，计算其亮度</a:t>
            </a:r>
            <a:endParaRPr lang="en-US" altLang="zh-CN" sz="2000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zh-CN" altLang="en-US" sz="2000" dirty="0"/>
              <a:t>如果“阴影光线”被其他物体“遮挡”，说明相交点在阴影中</a:t>
            </a:r>
          </a:p>
        </p:txBody>
      </p:sp>
      <p:pic>
        <p:nvPicPr>
          <p:cNvPr id="74754" name="Picture 2" descr="https://www.scratchapixel.com/images/upload/introduction-to-ray-tracing/lightingnoshado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458260"/>
            <a:ext cx="3414240" cy="298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 descr="https://www.scratchapixel.com/images/upload/introduction-to-ray-tracing/lightingshado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3539068"/>
            <a:ext cx="3613150" cy="310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50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s://www.scratchapixel.com/images/upload/introduction-to-ray-tracing/reflectionrefrac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22" y="855198"/>
            <a:ext cx="4411966" cy="289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48193"/>
            <a:ext cx="7886700" cy="756707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Whitted</a:t>
            </a:r>
            <a:r>
              <a:rPr lang="en-US" altLang="zh-CN" sz="4000" b="1" dirty="0"/>
              <a:t>-style Ray-Tracing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68991"/>
            <a:ext cx="3811102" cy="435133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zh-CN" sz="2000" dirty="0"/>
              <a:t>1980 </a:t>
            </a:r>
            <a:r>
              <a:rPr lang="zh-CN" altLang="en-US" sz="2000" dirty="0"/>
              <a:t>年由</a:t>
            </a:r>
            <a:r>
              <a:rPr lang="en-US" altLang="zh-CN" sz="2000" dirty="0"/>
              <a:t> Turner </a:t>
            </a:r>
            <a:r>
              <a:rPr lang="en-US" altLang="zh-CN" sz="2000" dirty="0" err="1"/>
              <a:t>Whitted</a:t>
            </a:r>
            <a:r>
              <a:rPr lang="en-US" altLang="zh-CN" sz="2000" dirty="0"/>
              <a:t> </a:t>
            </a:r>
            <a:r>
              <a:rPr lang="zh-CN" altLang="en-US" sz="2000" dirty="0"/>
              <a:t>提出</a:t>
            </a:r>
            <a:endParaRPr lang="en-US" altLang="zh-CN" sz="2000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zh-CN" altLang="en-US" sz="2000" dirty="0"/>
              <a:t>遇到镜面</a:t>
            </a:r>
            <a:r>
              <a:rPr lang="en-US" altLang="zh-CN" sz="2000" dirty="0"/>
              <a:t>/</a:t>
            </a:r>
            <a:r>
              <a:rPr lang="zh-CN" altLang="en-US" sz="2000" dirty="0"/>
              <a:t>透明表面，按照反射</a:t>
            </a:r>
            <a:r>
              <a:rPr lang="en-US" altLang="zh-CN" sz="2000" dirty="0"/>
              <a:t>/</a:t>
            </a:r>
            <a:r>
              <a:rPr lang="zh-CN" altLang="en-US" sz="2000" dirty="0"/>
              <a:t>折射定律发射出一条新光线</a:t>
            </a:r>
            <a:endParaRPr lang="en-US" altLang="zh-CN" sz="2000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zh-CN" altLang="en-US" sz="2000" dirty="0"/>
              <a:t>若遇到慢反射表面，按之前方法计算其亮度</a:t>
            </a:r>
            <a:endParaRPr lang="en-US" altLang="zh-CN" sz="2000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zh-CN" altLang="en-US" sz="2000" b="1" dirty="0"/>
              <a:t>递归</a:t>
            </a:r>
            <a:r>
              <a:rPr lang="zh-CN" altLang="en-US" sz="2000" dirty="0"/>
              <a:t>地追踪下去，直到达到</a:t>
            </a:r>
            <a:r>
              <a:rPr lang="zh-CN" altLang="en-US" sz="2000" b="1" dirty="0"/>
              <a:t>最大深度</a:t>
            </a:r>
            <a:endParaRPr lang="en-US" altLang="zh-CN" sz="2000" b="1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zh-CN" altLang="en-US" sz="2000" dirty="0">
                <a:solidFill>
                  <a:schemeClr val="accent1"/>
                </a:solidFill>
              </a:rPr>
              <a:t>解决了光栅化难以渲染反射</a:t>
            </a:r>
            <a:r>
              <a:rPr lang="en-US" altLang="zh-CN" sz="2000" dirty="0">
                <a:solidFill>
                  <a:schemeClr val="accent1"/>
                </a:solidFill>
              </a:rPr>
              <a:t>/</a:t>
            </a:r>
            <a:r>
              <a:rPr lang="zh-CN" altLang="en-US" sz="2000" dirty="0">
                <a:solidFill>
                  <a:schemeClr val="accent1"/>
                </a:solidFill>
              </a:rPr>
              <a:t>折射效果的难题</a:t>
            </a:r>
          </a:p>
        </p:txBody>
      </p:sp>
      <p:pic>
        <p:nvPicPr>
          <p:cNvPr id="75780" name="Picture 4" descr="https://www.scratchapixel.com/images/upload/ray-tracing-refresher/rt-whitted.png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3810221"/>
            <a:ext cx="3530600" cy="27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5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1962</TotalTime>
  <Words>1467</Words>
  <Application>Microsoft Office PowerPoint</Application>
  <PresentationFormat>全屏显示(4:3)</PresentationFormat>
  <Paragraphs>236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等线</vt:lpstr>
      <vt:lpstr>等线 Light</vt:lpstr>
      <vt:lpstr>Arial</vt:lpstr>
      <vt:lpstr>Calibri</vt:lpstr>
      <vt:lpstr>Calibri Light</vt:lpstr>
      <vt:lpstr>Consolas</vt:lpstr>
      <vt:lpstr>Times New Roman</vt:lpstr>
      <vt:lpstr>Office 主题​​</vt:lpstr>
      <vt:lpstr>软工作业 RAY TRACING</vt:lpstr>
      <vt:lpstr>Feature: stochastic ray tracing</vt:lpstr>
      <vt:lpstr>工具—vs ,vscode,github,bash</vt:lpstr>
      <vt:lpstr>工具—vs ,vscode,github,bash</vt:lpstr>
      <vt:lpstr>工具—vs ,vscode,github,bash</vt:lpstr>
      <vt:lpstr>光线追踪</vt:lpstr>
      <vt:lpstr>正向 vs. 逆向？</vt:lpstr>
      <vt:lpstr>早期的光线追踪</vt:lpstr>
      <vt:lpstr>Whitted-style Ray-Tracing</vt:lpstr>
      <vt:lpstr>全局光照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另一个例子</vt:lpstr>
      <vt:lpstr>怎样生成有全局光照的图片?</vt:lpstr>
      <vt:lpstr>路径追踪算法 &amp; 全局光照</vt:lpstr>
      <vt:lpstr>渲染方程(The Rendering Equation)</vt:lpstr>
      <vt:lpstr>渲染方程(The Rendering Equation)</vt:lpstr>
      <vt:lpstr>PowerPoint 演示文稿</vt:lpstr>
      <vt:lpstr>渲染方程(The Rendering Equation)</vt:lpstr>
      <vt:lpstr>路径追踪方法求解渲染方程</vt:lpstr>
      <vt:lpstr>Monte Carlo方法</vt:lpstr>
      <vt:lpstr>BRDF </vt:lpstr>
      <vt:lpstr>常见的BRDF</vt:lpstr>
      <vt:lpstr>BSDF: BRDF + BTDF</vt:lpstr>
      <vt:lpstr>PowerPoint 演示文稿</vt:lpstr>
      <vt:lpstr>迭代形式</vt:lpstr>
      <vt:lpstr>Consts and Struct</vt:lpstr>
      <vt:lpstr>Ray Structure</vt:lpstr>
      <vt:lpstr>Sphere</vt:lpstr>
      <vt:lpstr>Sphere Intersection</vt:lpstr>
      <vt:lpstr>Intersection Routine</vt:lpstr>
      <vt:lpstr>Plane Intersection</vt:lpstr>
      <vt:lpstr>The Scene</vt:lpstr>
      <vt:lpstr>The Scene Description</vt:lpstr>
      <vt:lpstr>Intersect Ray with Scene</vt:lpstr>
      <vt:lpstr>The main Function</vt:lpstr>
      <vt:lpstr>Generate Ray from Camera</vt:lpstr>
      <vt:lpstr>Camera Setup</vt:lpstr>
      <vt:lpstr>Sampling</vt:lpstr>
      <vt:lpstr>Sampling</vt:lpstr>
      <vt:lpstr>Tent Filter</vt:lpstr>
      <vt:lpstr>Tent Filter</vt:lpstr>
      <vt:lpstr>Single Sample</vt:lpstr>
      <vt:lpstr>Box Filter</vt:lpstr>
      <vt:lpstr>Tent Filter</vt:lpstr>
      <vt:lpstr>trace (1: do intersection)</vt:lpstr>
      <vt:lpstr>trace (2)</vt:lpstr>
      <vt:lpstr>Russian Roulette</vt:lpstr>
      <vt:lpstr>Orienting Normal</vt:lpstr>
      <vt:lpstr>Diffuse Reflection</vt:lpstr>
      <vt:lpstr>PowerPoint 演示文稿</vt:lpstr>
      <vt:lpstr>Using Polar Coordinates</vt:lpstr>
      <vt:lpstr>Cosine Weighted Sampling</vt:lpstr>
      <vt:lpstr>Sampling Unit Hemisphere</vt:lpstr>
      <vt:lpstr>Rotate Sample Towards Normal</vt:lpstr>
      <vt:lpstr>Ideal Specular (Mirror) Reflection</vt:lpstr>
      <vt:lpstr>Glass (Dielectric)</vt:lpstr>
      <vt:lpstr>Reflected Ray &amp; Orientation</vt:lpstr>
      <vt:lpstr>Total Internal Reflection</vt:lpstr>
      <vt:lpstr>Reflect or Refract using Fresnel Term </vt:lpstr>
      <vt:lpstr>Refraction Ray</vt:lpstr>
      <vt:lpstr>Refractive Index(折射率)</vt:lpstr>
      <vt:lpstr>Fresnel Reflectance(菲涅耳反射)</vt:lpstr>
      <vt:lpstr>Reflect or Refract using Fresnel Term </vt:lpstr>
      <vt:lpstr>Reflect or Refract using Fresnel Term </vt:lpstr>
      <vt:lpstr>Convergence</vt:lpstr>
      <vt:lpstr>优化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HB D</dc:creator>
  <cp:lastModifiedBy>lee chiellini</cp:lastModifiedBy>
  <cp:revision>292</cp:revision>
  <dcterms:created xsi:type="dcterms:W3CDTF">2018-04-24T13:37:57Z</dcterms:created>
  <dcterms:modified xsi:type="dcterms:W3CDTF">2018-06-23T17:05:35Z</dcterms:modified>
</cp:coreProperties>
</file>